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2" name="Obdélní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Obdélní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Obdélní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Obdélní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56" name="Obdélní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Obdélní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Obdélní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Obdélní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Volný tvar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Volný tvar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Volný tvar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Volný tvar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Volný tvar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Volný tvar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Volný tvar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Volný tvar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Volný tvar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Volný tvar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Volný tvar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Volný tvar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Volný tvar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Volný tvar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Obdélní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délní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Obdélní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Obdélní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Obdélní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Obdélní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Obdélní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bdélní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Obdélní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Skupin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Přímá spojovací čára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ovací čára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ovací čára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grpSp>
        <p:nvGrpSpPr>
          <p:cNvPr id="14" name="Skupin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Přímá spojovací čára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Přímá spojovací čára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ovací čára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ovací čára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Obdélní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Obdélní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Obdélní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63258BC-0DBA-4269-B65A-9EAC02BB9AAC}" type="datetimeFigureOut">
              <a:rPr lang="cs-CZ" smtClean="0"/>
              <a:pPr/>
              <a:t>14.10.2009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67521AD-40D9-4775-8778-699D7556E96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15.10.2009</a:t>
            </a:r>
            <a:endParaRPr lang="en-GB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FF"/>
                </a:solidFill>
              </a:rPr>
              <a:t>ROVNOMĚRNÝ PŘÍMOČARÝ POHYB</a:t>
            </a:r>
            <a:endParaRPr lang="en-GB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914400" y="642950"/>
            <a:ext cx="7772400" cy="5786446"/>
          </a:xfrm>
        </p:spPr>
        <p:txBody>
          <a:bodyPr>
            <a:normAutofit/>
          </a:bodyPr>
          <a:lstStyle/>
          <a:p>
            <a:pPr algn="just"/>
            <a:r>
              <a:rPr lang="cs-CZ" sz="2400" dirty="0" smtClean="0">
                <a:solidFill>
                  <a:srgbClr val="FFFFFF"/>
                </a:solidFill>
              </a:rPr>
              <a:t>Rovnoměrný pohyb je pohyb, při kterém hmotný bod urazí ve zvolených stejných časových intervalech stejné dráhy.</a:t>
            </a:r>
          </a:p>
          <a:p>
            <a:pPr algn="just"/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r>
              <a:rPr lang="cs-CZ" sz="2400" dirty="0" smtClean="0">
                <a:solidFill>
                  <a:srgbClr val="FFFFFF"/>
                </a:solidFill>
              </a:rPr>
              <a:t>Velikost okamžité rychlosti je konstantní. </a:t>
            </a:r>
          </a:p>
          <a:p>
            <a:pPr algn="just"/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r>
              <a:rPr lang="cs-CZ" sz="2400" dirty="0" smtClean="0">
                <a:solidFill>
                  <a:srgbClr val="FFFFFF"/>
                </a:solidFill>
              </a:rPr>
              <a:t>Průměrná rychlost je rovna okamžité rychlosti.</a:t>
            </a:r>
          </a:p>
          <a:p>
            <a:pPr algn="just"/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r>
              <a:rPr lang="cs-CZ" sz="2400" dirty="0" smtClean="0">
                <a:solidFill>
                  <a:srgbClr val="FFFFFF"/>
                </a:solidFill>
              </a:rPr>
              <a:t>Rovnoměrný pohyb je nejjednodušším pohybem hmotného bodu při konstantní rychlosti po přímce. </a:t>
            </a:r>
          </a:p>
          <a:p>
            <a:pPr algn="just"/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r>
              <a:rPr lang="cs-CZ" sz="2400" dirty="0" smtClean="0">
                <a:solidFill>
                  <a:srgbClr val="FFFFFF"/>
                </a:solidFill>
              </a:rPr>
              <a:t>Směr i velikost rychlosti jsou neměnné.</a:t>
            </a:r>
            <a:endParaRPr lang="en-GB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4348" y="571504"/>
            <a:ext cx="7772400" cy="500042"/>
          </a:xfrm>
        </p:spPr>
        <p:txBody>
          <a:bodyPr/>
          <a:lstStyle/>
          <a:p>
            <a:pPr algn="ctr"/>
            <a:r>
              <a:rPr lang="cs-CZ" sz="2400" dirty="0" smtClean="0">
                <a:solidFill>
                  <a:srgbClr val="FFFFFF"/>
                </a:solidFill>
              </a:rPr>
              <a:t>Rovnoměrný přímočarý pohyb vozíku</a:t>
            </a:r>
            <a:endParaRPr lang="en-GB" sz="2400" dirty="0">
              <a:solidFill>
                <a:srgbClr val="FFFFFF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214414" y="1571612"/>
            <a:ext cx="1071570" cy="2857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Elipsa 4"/>
          <p:cNvSpPr/>
          <p:nvPr/>
        </p:nvSpPr>
        <p:spPr>
          <a:xfrm>
            <a:off x="1285852" y="1785926"/>
            <a:ext cx="285752" cy="285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Elipsa 5"/>
          <p:cNvSpPr/>
          <p:nvPr/>
        </p:nvSpPr>
        <p:spPr>
          <a:xfrm>
            <a:off x="1928794" y="1785926"/>
            <a:ext cx="285752" cy="285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bdélník 6"/>
          <p:cNvSpPr/>
          <p:nvPr/>
        </p:nvSpPr>
        <p:spPr>
          <a:xfrm>
            <a:off x="3214678" y="1571612"/>
            <a:ext cx="1071570" cy="2857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Elipsa 7"/>
          <p:cNvSpPr/>
          <p:nvPr/>
        </p:nvSpPr>
        <p:spPr>
          <a:xfrm>
            <a:off x="3286116" y="1785926"/>
            <a:ext cx="285752" cy="285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Elipsa 8"/>
          <p:cNvSpPr/>
          <p:nvPr/>
        </p:nvSpPr>
        <p:spPr>
          <a:xfrm>
            <a:off x="3929058" y="1785926"/>
            <a:ext cx="285752" cy="285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élník 9"/>
          <p:cNvSpPr/>
          <p:nvPr/>
        </p:nvSpPr>
        <p:spPr>
          <a:xfrm>
            <a:off x="5214942" y="1571612"/>
            <a:ext cx="1071570" cy="2857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Elipsa 10"/>
          <p:cNvSpPr/>
          <p:nvPr/>
        </p:nvSpPr>
        <p:spPr>
          <a:xfrm>
            <a:off x="5286380" y="1785926"/>
            <a:ext cx="285752" cy="285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Elipsa 11"/>
          <p:cNvSpPr/>
          <p:nvPr/>
        </p:nvSpPr>
        <p:spPr>
          <a:xfrm>
            <a:off x="5929322" y="1785926"/>
            <a:ext cx="285752" cy="285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bdélník 12"/>
          <p:cNvSpPr/>
          <p:nvPr/>
        </p:nvSpPr>
        <p:spPr>
          <a:xfrm>
            <a:off x="7215206" y="1571612"/>
            <a:ext cx="1071570" cy="2857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Elipsa 13"/>
          <p:cNvSpPr/>
          <p:nvPr/>
        </p:nvSpPr>
        <p:spPr>
          <a:xfrm>
            <a:off x="7286644" y="1785926"/>
            <a:ext cx="285752" cy="285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Elipsa 14"/>
          <p:cNvSpPr/>
          <p:nvPr/>
        </p:nvSpPr>
        <p:spPr>
          <a:xfrm>
            <a:off x="7929586" y="1785926"/>
            <a:ext cx="285752" cy="285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Přímá spojovací čára 16"/>
          <p:cNvCxnSpPr/>
          <p:nvPr/>
        </p:nvCxnSpPr>
        <p:spPr>
          <a:xfrm>
            <a:off x="857224" y="2071678"/>
            <a:ext cx="771530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Přímá spojovací čára 19"/>
          <p:cNvCxnSpPr/>
          <p:nvPr/>
        </p:nvCxnSpPr>
        <p:spPr>
          <a:xfrm rot="5400000">
            <a:off x="1928794" y="2214554"/>
            <a:ext cx="71438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/>
          <p:nvPr/>
        </p:nvCxnSpPr>
        <p:spPr>
          <a:xfrm rot="5400000">
            <a:off x="3929058" y="2214554"/>
            <a:ext cx="71438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 rot="5400000">
            <a:off x="5929322" y="2214554"/>
            <a:ext cx="71438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 rot="5400000">
            <a:off x="7929586" y="2214554"/>
            <a:ext cx="71438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>
            <a:off x="2285984" y="2571744"/>
            <a:ext cx="6000792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>
            <a:off x="1142976" y="1130842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FFFF"/>
                </a:solidFill>
              </a:rPr>
              <a:t>                 0 s		      1 s                             2 s                               3 s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1214414" y="2559602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FFFF"/>
                </a:solidFill>
              </a:rPr>
              <a:t>                 0 m		   1 m                           2 m                              3 m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9" name="Nadpis 1"/>
          <p:cNvSpPr txBox="1">
            <a:spLocks/>
          </p:cNvSpPr>
          <p:nvPr/>
        </p:nvSpPr>
        <p:spPr>
          <a:xfrm>
            <a:off x="714348" y="3429024"/>
            <a:ext cx="7772400" cy="500042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400" spc="-100" dirty="0" smtClean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Průběh rychlosti v rovnoměrném pohybu </a:t>
            </a:r>
            <a:endParaRPr kumimoji="0" lang="en-GB" sz="2400" b="0" i="0" u="none" strike="noStrike" kern="1200" cap="none" spc="-1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30" name="Přímá spojovací čára 29"/>
          <p:cNvCxnSpPr/>
          <p:nvPr/>
        </p:nvCxnSpPr>
        <p:spPr>
          <a:xfrm>
            <a:off x="857224" y="4786322"/>
            <a:ext cx="7715304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Přímá spojovací šipka 31"/>
          <p:cNvCxnSpPr/>
          <p:nvPr/>
        </p:nvCxnSpPr>
        <p:spPr>
          <a:xfrm>
            <a:off x="1071538" y="4786322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šipka 32"/>
          <p:cNvCxnSpPr/>
          <p:nvPr/>
        </p:nvCxnSpPr>
        <p:spPr>
          <a:xfrm>
            <a:off x="3000364" y="4786322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šipka 33"/>
          <p:cNvCxnSpPr/>
          <p:nvPr/>
        </p:nvCxnSpPr>
        <p:spPr>
          <a:xfrm>
            <a:off x="5000628" y="4786322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šipka 34"/>
          <p:cNvCxnSpPr/>
          <p:nvPr/>
        </p:nvCxnSpPr>
        <p:spPr>
          <a:xfrm>
            <a:off x="7000892" y="4786322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ovéPole 35"/>
          <p:cNvSpPr txBox="1"/>
          <p:nvPr/>
        </p:nvSpPr>
        <p:spPr>
          <a:xfrm>
            <a:off x="1214414" y="4143380"/>
            <a:ext cx="7715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FFFF"/>
                </a:solidFill>
              </a:rPr>
              <a:t>                 v		   </a:t>
            </a:r>
            <a:r>
              <a:rPr lang="cs-CZ" dirty="0" err="1" smtClean="0">
                <a:solidFill>
                  <a:srgbClr val="FFFFFF"/>
                </a:solidFill>
              </a:rPr>
              <a:t>v</a:t>
            </a:r>
            <a:r>
              <a:rPr lang="cs-CZ" dirty="0" smtClean="0">
                <a:solidFill>
                  <a:srgbClr val="FFFFFF"/>
                </a:solidFill>
              </a:rPr>
              <a:t>                                </a:t>
            </a:r>
            <a:r>
              <a:rPr lang="cs-CZ" dirty="0" err="1" smtClean="0">
                <a:solidFill>
                  <a:srgbClr val="FFFFFF"/>
                </a:solidFill>
              </a:rPr>
              <a:t>v</a:t>
            </a:r>
            <a:r>
              <a:rPr lang="cs-CZ" dirty="0" smtClean="0">
                <a:solidFill>
                  <a:srgbClr val="FFFFFF"/>
                </a:solidFill>
              </a:rPr>
              <a:t>                                   </a:t>
            </a:r>
            <a:r>
              <a:rPr lang="cs-CZ" dirty="0" err="1" smtClean="0">
                <a:solidFill>
                  <a:srgbClr val="FFFFFF"/>
                </a:solidFill>
              </a:rPr>
              <a:t>v</a:t>
            </a:r>
            <a:endParaRPr lang="en-GB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428604"/>
            <a:ext cx="7786742" cy="5926956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dirty="0" smtClean="0">
                <a:solidFill>
                  <a:srgbClr val="FFFFFF"/>
                </a:solidFill>
              </a:rPr>
              <a:t>Dráha rovnoměrného pohybu je přímo úměrná času</a:t>
            </a:r>
            <a:r>
              <a:rPr lang="cs-CZ" sz="2400" dirty="0" smtClean="0">
                <a:solidFill>
                  <a:srgbClr val="FFFFFF"/>
                </a:solidFill>
              </a:rPr>
              <a:t>.</a:t>
            </a:r>
          </a:p>
          <a:p>
            <a:pPr algn="just"/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r>
              <a:rPr lang="cs-CZ" sz="2400" dirty="0" smtClean="0">
                <a:solidFill>
                  <a:srgbClr val="FFFFFF"/>
                </a:solidFill>
              </a:rPr>
              <a:t>Pokud je v čase t = 0 je s = 0, pak vztah pro výpočet dráhy je:</a:t>
            </a:r>
          </a:p>
          <a:p>
            <a:pPr algn="just"/>
            <a:endParaRPr lang="cs-CZ" sz="2400" dirty="0" smtClean="0">
              <a:solidFill>
                <a:srgbClr val="FFFFFF"/>
              </a:solidFill>
            </a:endParaRPr>
          </a:p>
          <a:p>
            <a:pPr algn="ctr">
              <a:buNone/>
            </a:pPr>
            <a:r>
              <a:rPr lang="cs-CZ" sz="2400" dirty="0" smtClean="0">
                <a:solidFill>
                  <a:srgbClr val="FFFFFF"/>
                </a:solidFill>
              </a:rPr>
              <a:t>s = v.t</a:t>
            </a:r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r>
              <a:rPr lang="cs-CZ" sz="2400" dirty="0" smtClean="0">
                <a:solidFill>
                  <a:srgbClr val="FFFFFF"/>
                </a:solidFill>
              </a:rPr>
              <a:t>Pokud zvolíme hmotnému bodu od zvoleného počátku např. vzdálenost 2m, pak vztah pro výpočet dráhy je:</a:t>
            </a:r>
          </a:p>
          <a:p>
            <a:pPr algn="just">
              <a:buNone/>
            </a:pPr>
            <a:endParaRPr lang="cs-CZ" sz="2400" dirty="0" smtClean="0">
              <a:solidFill>
                <a:srgbClr val="FFFFFF"/>
              </a:solidFill>
            </a:endParaRPr>
          </a:p>
          <a:p>
            <a:pPr algn="ctr">
              <a:buNone/>
            </a:pPr>
            <a:r>
              <a:rPr lang="cs-CZ" sz="2400" dirty="0" smtClean="0">
                <a:solidFill>
                  <a:srgbClr val="FFFFFF"/>
                </a:solidFill>
              </a:rPr>
              <a:t>s = s</a:t>
            </a:r>
            <a:r>
              <a:rPr lang="cs-CZ" sz="2400" baseline="-25000" dirty="0" smtClean="0">
                <a:solidFill>
                  <a:srgbClr val="FFFFFF"/>
                </a:solidFill>
              </a:rPr>
              <a:t>0</a:t>
            </a:r>
            <a:r>
              <a:rPr lang="cs-CZ" sz="2400" dirty="0" smtClean="0">
                <a:solidFill>
                  <a:srgbClr val="FFFFFF"/>
                </a:solidFill>
              </a:rPr>
              <a:t> + v.t</a:t>
            </a:r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r>
              <a:rPr lang="cs-CZ" sz="2400" dirty="0" smtClean="0">
                <a:solidFill>
                  <a:srgbClr val="FFFFFF"/>
                </a:solidFill>
              </a:rPr>
              <a:t>Vztah vyjadřuje skutečnost, že dráha je lineární funkcí času.</a:t>
            </a:r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endParaRPr lang="cs-CZ" sz="2400" dirty="0" smtClean="0">
              <a:solidFill>
                <a:srgbClr val="FFFFFF"/>
              </a:solidFill>
            </a:endParaRPr>
          </a:p>
          <a:p>
            <a:pPr algn="just"/>
            <a:endParaRPr lang="en-GB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Vlastní 2">
      <a:dk1>
        <a:sysClr val="windowText" lastClr="000000"/>
      </a:dk1>
      <a:lt1>
        <a:srgbClr val="FC8A3F"/>
      </a:lt1>
      <a:dk2>
        <a:srgbClr val="00B0F0"/>
      </a:dk2>
      <a:lt2>
        <a:srgbClr val="7F7F7F"/>
      </a:lt2>
      <a:accent1>
        <a:srgbClr val="E54F37"/>
      </a:accent1>
      <a:accent2>
        <a:srgbClr val="FDB07E"/>
      </a:accent2>
      <a:accent3>
        <a:srgbClr val="C9A309"/>
      </a:accent3>
      <a:accent4>
        <a:srgbClr val="FCEAE7"/>
      </a:accent4>
      <a:accent5>
        <a:srgbClr val="D05302"/>
      </a:accent5>
      <a:accent6>
        <a:srgbClr val="682901"/>
      </a:accent6>
      <a:hlink>
        <a:srgbClr val="000000"/>
      </a:hlink>
      <a:folHlink>
        <a:srgbClr val="000000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52</TotalTime>
  <Words>137</Words>
  <Application>Microsoft Office PowerPoint</Application>
  <PresentationFormat>Předvádění na obrazovce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Metro</vt:lpstr>
      <vt:lpstr>ROVNOMĚRNÝ PŘÍMOČARÝ POHYB</vt:lpstr>
      <vt:lpstr>Snímek 2</vt:lpstr>
      <vt:lpstr>Rovnoměrný přímočarý pohyb vozíku</vt:lpstr>
      <vt:lpstr>Snímek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ROVNOMĚRNÝ PŘÍMOČARÝ POHYB</dc:title>
  <dc:creator>Kubisova</dc:creator>
  <cp:lastModifiedBy>Kubisova</cp:lastModifiedBy>
  <cp:revision>3</cp:revision>
  <dcterms:created xsi:type="dcterms:W3CDTF">2009-10-14T19:35:33Z</dcterms:created>
  <dcterms:modified xsi:type="dcterms:W3CDTF">2009-10-14T20:27:54Z</dcterms:modified>
</cp:coreProperties>
</file>